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14"/>
  </p:notesMasterIdLst>
  <p:handoutMasterIdLst>
    <p:handoutMasterId r:id="rId15"/>
  </p:handoutMasterIdLst>
  <p:sldIdLst>
    <p:sldId id="395" r:id="rId2"/>
    <p:sldId id="360" r:id="rId3"/>
    <p:sldId id="361" r:id="rId4"/>
    <p:sldId id="257" r:id="rId5"/>
    <p:sldId id="364" r:id="rId6"/>
    <p:sldId id="393" r:id="rId7"/>
    <p:sldId id="366" r:id="rId8"/>
    <p:sldId id="371" r:id="rId9"/>
    <p:sldId id="390" r:id="rId10"/>
    <p:sldId id="392" r:id="rId11"/>
    <p:sldId id="384" r:id="rId12"/>
    <p:sldId id="387" r:id="rId13"/>
  </p:sldIdLst>
  <p:sldSz cx="9906000" cy="6858000" type="A4"/>
  <p:notesSz cx="6669088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493" autoAdjust="0"/>
  </p:normalViewPr>
  <p:slideViewPr>
    <p:cSldViewPr>
      <p:cViewPr varScale="1">
        <p:scale>
          <a:sx n="86" d="100"/>
          <a:sy n="86" d="100"/>
        </p:scale>
        <p:origin x="-1290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3127"/>
        <p:guide pos="210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25.3.2011</a:t>
            </a:r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55AB86-08D5-4E8B-93D6-4097F8C17A18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25.3.2011</a:t>
            </a:r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E8E44-2E8E-41E9-BBB2-388615F06BCC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42950" y="2130434"/>
            <a:ext cx="84201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2506" y="4406909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36575" y="1600206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48300" y="1600206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72972" y="273059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780337" y="274647"/>
            <a:ext cx="2414588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36578" y="274647"/>
            <a:ext cx="7078663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95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384550" y="6356359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smtClean="0"/>
              <a:t>Zpracoval: Ing. Jaromír Pytlík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7099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wedge/>
  </p:transition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2050" name="Picture 2" descr="https://www.email.cz/download/i/F3gbHI7kdxif8eHAxV-pQiDrqV6gZkIM4rEmi9wgybmJRAWjuPbjoXnMg5YF2A-ioOSbri4/prezentace%20-%20%C3%BAvod%2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058" y="110804"/>
            <a:ext cx="9630478" cy="663056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2480" y="188640"/>
            <a:ext cx="9361040" cy="864096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sz="3100" b="1" dirty="0" smtClean="0"/>
              <a:t>Některé zdravotní důvody pro dřívější odchod horníků do starobního důchodu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 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44488" y="1124744"/>
            <a:ext cx="9289032" cy="525658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cs-CZ" sz="2000" dirty="0" smtClean="0"/>
              <a:t>Jako hlavní důvod je skutečnost, že </a:t>
            </a:r>
            <a:r>
              <a:rPr lang="cs-CZ" sz="2000" b="1" dirty="0" smtClean="0"/>
              <a:t>průměrná délka života horníka </a:t>
            </a:r>
            <a:r>
              <a:rPr lang="cs-CZ" sz="2000" dirty="0" smtClean="0"/>
              <a:t>je 61,4 let, což </a:t>
            </a:r>
            <a:r>
              <a:rPr lang="cs-CZ" sz="2000" b="1" dirty="0" smtClean="0"/>
              <a:t>je o 5,8 let méně</a:t>
            </a:r>
            <a:r>
              <a:rPr lang="cs-CZ" sz="2000" dirty="0" smtClean="0"/>
              <a:t> než je celostátní průměr. Toto je potvrzeno studií KHS Ostrava z roku 1995. Kvalita života po odpracování 20 let v dole je značně omezena, jak dokazuje závěrečná zpráva studie KHS Ostrava z let 1991-1993 a z roku 1995.</a:t>
            </a:r>
          </a:p>
          <a:p>
            <a:pPr marL="0" indent="0" algn="just">
              <a:buNone/>
            </a:pPr>
            <a:endParaRPr lang="cs-CZ" sz="2000" dirty="0" smtClean="0"/>
          </a:p>
          <a:p>
            <a:pPr lvl="0">
              <a:buNone/>
            </a:pPr>
            <a:r>
              <a:rPr lang="cs-CZ" sz="2000" b="1" dirty="0" smtClean="0"/>
              <a:t>Dýchacími potížemi a výrazným poklesem všech ukazatelů funkce plic</a:t>
            </a:r>
            <a:endParaRPr lang="cs-CZ" sz="2000" dirty="0" smtClean="0"/>
          </a:p>
          <a:p>
            <a:pPr>
              <a:buNone/>
            </a:pPr>
            <a:r>
              <a:rPr lang="cs-CZ" sz="2000" dirty="0" smtClean="0"/>
              <a:t>- 23,8% porucha funkce plic</a:t>
            </a:r>
          </a:p>
          <a:p>
            <a:pPr>
              <a:buNone/>
            </a:pPr>
            <a:r>
              <a:rPr lang="cs-CZ" sz="2000" dirty="0" smtClean="0"/>
              <a:t>- 79% chronická bronchitida</a:t>
            </a:r>
          </a:p>
          <a:p>
            <a:pPr>
              <a:buNone/>
            </a:pPr>
            <a:r>
              <a:rPr lang="cs-CZ" sz="2000" dirty="0" smtClean="0"/>
              <a:t>- 88,7% trpí dušností</a:t>
            </a:r>
          </a:p>
          <a:p>
            <a:pPr>
              <a:buNone/>
            </a:pPr>
            <a:endParaRPr lang="cs-CZ" sz="2000" dirty="0" smtClean="0"/>
          </a:p>
          <a:p>
            <a:pPr lvl="0">
              <a:buNone/>
            </a:pPr>
            <a:r>
              <a:rPr lang="cs-CZ" sz="2000" b="1" dirty="0" smtClean="0"/>
              <a:t>Výrazným zhoršením fyzické zdatnosti</a:t>
            </a:r>
            <a:endParaRPr lang="cs-CZ" sz="2000" dirty="0" smtClean="0"/>
          </a:p>
          <a:p>
            <a:pPr marL="0" indent="0" algn="just">
              <a:buNone/>
            </a:pPr>
            <a:r>
              <a:rPr lang="cs-CZ" sz="2000" dirty="0" smtClean="0"/>
              <a:t>Proti stejné skupině zaměstnanců z jiných odvětví v tomto regionu je fyzická zdatnost na úrovni 55-60%. Zhoršení je z důvodů dlouhodobé expozice prachu, opotřebením pohybového aparátu, poškozením nervů, vazů a dalšími vlivy. 82,4% nebylo schopno dokončit zátěžové testy z důvodů dechových potíží, hypertonické reakce a obecné kontraindikace.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90066"/>
          </a:xfr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sz="3100" b="1" dirty="0" smtClean="0">
                <a:solidFill>
                  <a:schemeClr val="tx1"/>
                </a:solidFill>
              </a:rPr>
              <a:t>Nemoci z povolání</a:t>
            </a:r>
            <a:r>
              <a:rPr lang="cs-CZ" dirty="0" smtClean="0">
                <a:solidFill>
                  <a:schemeClr val="tx1"/>
                </a:solidFill>
              </a:rPr>
              <a:t/>
            </a:r>
            <a:br>
              <a:rPr lang="cs-CZ" dirty="0" smtClean="0">
                <a:solidFill>
                  <a:schemeClr val="tx1"/>
                </a:solidFill>
              </a:rPr>
            </a:b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488504" y="1124744"/>
            <a:ext cx="8928992" cy="5328592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2000" b="1" u="sng" dirty="0" smtClean="0"/>
              <a:t>Vysoký počet nemocí z povolání</a:t>
            </a:r>
            <a:endParaRPr lang="cs-CZ" sz="2000" u="sng" dirty="0" smtClean="0"/>
          </a:p>
          <a:p>
            <a:pPr marL="0" indent="0" algn="just">
              <a:buNone/>
            </a:pPr>
            <a:r>
              <a:rPr lang="cs-CZ" sz="2000" dirty="0" smtClean="0"/>
              <a:t>	Dle studie KHS  patří hornická práce mezi nejnáročnější zaměstnání. Podíl fyzické práce je i dnes velmi vysoký. Na zaměstnance v hlubinných dolech působí celá řada rizikových faktorů překračující povolené limity, mnohé z nich působí souběžně, což jejich rizikovost ještě zvyšuje, zejména</a:t>
            </a:r>
            <a:r>
              <a:rPr lang="cs-CZ" sz="2000" b="1" dirty="0" smtClean="0"/>
              <a:t>:</a:t>
            </a:r>
            <a:endParaRPr lang="cs-CZ" sz="2000" dirty="0" smtClean="0"/>
          </a:p>
          <a:p>
            <a:pPr marL="0" indent="0">
              <a:buNone/>
            </a:pPr>
            <a:r>
              <a:rPr lang="cs-CZ" sz="2000" dirty="0" smtClean="0"/>
              <a:t>prach, hluk, mikroklimatické podmínky, fyzická zátěž, vibrace,  pracovní polohy, obrovská psychická zátěž.</a:t>
            </a:r>
          </a:p>
          <a:p>
            <a:pPr marL="0" indent="0">
              <a:buFontTx/>
              <a:buChar char="-"/>
            </a:pPr>
            <a:endParaRPr lang="cs-CZ" sz="2000" dirty="0" smtClean="0"/>
          </a:p>
          <a:p>
            <a:pPr marL="0" indent="0">
              <a:buNone/>
            </a:pPr>
            <a:r>
              <a:rPr lang="cs-CZ" sz="2000" b="1" u="sng" dirty="0" smtClean="0"/>
              <a:t>Choroby z povolání v OKD, a.s.</a:t>
            </a:r>
            <a:endParaRPr lang="cs-CZ" sz="2000" u="sng" dirty="0" smtClean="0"/>
          </a:p>
          <a:p>
            <a:pPr marL="0" indent="0" algn="just">
              <a:buNone/>
            </a:pPr>
            <a:r>
              <a:rPr lang="cs-CZ" sz="2000" dirty="0" smtClean="0"/>
              <a:t> 	Vysoký počet chorob z povolání od roku 2005 do 2014 dle níže uvedené tabulky dokazuje, že podmínky práce neprodělaly výraznější změnu za uvedené období. Naopak pokud si uvědomíme pokles počtu zaměstnanců a počty přepočteme na současný stav zaměstnanců, je dnes počet chorob na 1000 zaměstnanců </a:t>
            </a:r>
            <a:r>
              <a:rPr lang="cs-CZ" sz="2000" b="1" dirty="0" smtClean="0"/>
              <a:t>dvojnásobný!</a:t>
            </a:r>
            <a:endParaRPr lang="cs-CZ" sz="2000" dirty="0" smtClean="0"/>
          </a:p>
          <a:p>
            <a:pPr>
              <a:buNone/>
            </a:pPr>
            <a:endParaRPr lang="cs-CZ" sz="1800" dirty="0" smtClean="0"/>
          </a:p>
          <a:p>
            <a:pPr>
              <a:buNone/>
            </a:pPr>
            <a:endParaRPr lang="cs-CZ" sz="1800" dirty="0" smtClean="0"/>
          </a:p>
          <a:p>
            <a:pPr>
              <a:buNone/>
            </a:pPr>
            <a:endParaRPr lang="cs-CZ" sz="1800" dirty="0" smtClean="0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5300" y="188640"/>
            <a:ext cx="8915400" cy="576064"/>
          </a:xfr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cs-CZ" b="1" dirty="0" smtClean="0">
                <a:solidFill>
                  <a:schemeClr val="tx1"/>
                </a:solidFill>
              </a:rPr>
              <a:t/>
            </a:r>
            <a:br>
              <a:rPr lang="cs-CZ" b="1" dirty="0" smtClean="0">
                <a:solidFill>
                  <a:schemeClr val="tx1"/>
                </a:solidFill>
              </a:rPr>
            </a:br>
            <a:r>
              <a:rPr lang="cs-CZ" sz="3100" b="1" dirty="0" smtClean="0">
                <a:solidFill>
                  <a:schemeClr val="tx1"/>
                </a:solidFill>
              </a:rPr>
              <a:t>Vysoký počet obecných onemocnění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495300" y="908721"/>
            <a:ext cx="8915400" cy="288031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cs-CZ" sz="2000" dirty="0" smtClean="0"/>
              <a:t>Za období 2010 – 2014 ztratilo zdravotní způsobilost k výkonu práce téměř </a:t>
            </a:r>
            <a:r>
              <a:rPr lang="cs-CZ" sz="2000" b="1" dirty="0" smtClean="0"/>
              <a:t>800</a:t>
            </a:r>
            <a:r>
              <a:rPr lang="cs-CZ" sz="2000" dirty="0" smtClean="0"/>
              <a:t> zaměstnanců, z nichž  většina z důvodů </a:t>
            </a:r>
            <a:r>
              <a:rPr lang="cs-CZ" sz="2000" b="1" dirty="0" smtClean="0"/>
              <a:t>obecného onemocnění</a:t>
            </a:r>
            <a:r>
              <a:rPr lang="cs-CZ" sz="2000" dirty="0" smtClean="0"/>
              <a:t> související s výkonem práce. Ti museli ukončit pracovní poměr bez kompenzace životních nákladů a se zdravotním posudkem, který je téměř vyloučil z možnosti se uplatnit na pracovním trhu.</a:t>
            </a:r>
          </a:p>
          <a:p>
            <a:pPr marL="0" indent="0" algn="just"/>
            <a:endParaRPr lang="cs-CZ" sz="2000" dirty="0" smtClean="0"/>
          </a:p>
          <a:p>
            <a:pPr marL="0" indent="0" algn="just">
              <a:buNone/>
            </a:pPr>
            <a:r>
              <a:rPr lang="cs-CZ" sz="2000" dirty="0" smtClean="0"/>
              <a:t>Nejvíce bylo zjištěno </a:t>
            </a:r>
            <a:r>
              <a:rPr lang="cs-CZ" sz="2000" b="1" dirty="0" smtClean="0"/>
              <a:t>onemocnění plic, vazů, nervů, pohybového aparátu, sluchu </a:t>
            </a:r>
            <a:r>
              <a:rPr lang="cs-CZ" sz="2000" dirty="0" smtClean="0"/>
              <a:t>a další. Navíc jsou horníci vystaveni </a:t>
            </a:r>
            <a:r>
              <a:rPr lang="cs-CZ" sz="2000" b="1" dirty="0" smtClean="0"/>
              <a:t>vysoké psychické zátěži </a:t>
            </a:r>
            <a:r>
              <a:rPr lang="cs-CZ" sz="2000" dirty="0" smtClean="0"/>
              <a:t>vyplývající z výkonu práce v podzemí hlubinných dolů.</a:t>
            </a:r>
          </a:p>
          <a:p>
            <a:endParaRPr lang="cs-CZ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4</a:t>
            </a:fld>
            <a:endParaRPr lang="cs-CZ"/>
          </a:p>
        </p:txBody>
      </p:sp>
      <p:sp>
        <p:nvSpPr>
          <p:cNvPr id="8" name="Nadpis 4"/>
          <p:cNvSpPr txBox="1">
            <a:spLocks/>
          </p:cNvSpPr>
          <p:nvPr/>
        </p:nvSpPr>
        <p:spPr>
          <a:xfrm>
            <a:off x="416496" y="3789040"/>
            <a:ext cx="8915400" cy="57606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cs-C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cs-C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Mikroklimatické podmínky</a:t>
            </a:r>
            <a:r>
              <a:rPr kumimoji="0" lang="cs-CZ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cs-CZ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cs-CZ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obsah 6"/>
          <p:cNvSpPr txBox="1">
            <a:spLocks/>
          </p:cNvSpPr>
          <p:nvPr/>
        </p:nvSpPr>
        <p:spPr>
          <a:xfrm>
            <a:off x="495300" y="4509120"/>
            <a:ext cx="8915400" cy="19442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lvl="0" algn="just">
              <a:spcBef>
                <a:spcPct val="20000"/>
              </a:spcBef>
              <a:defRPr/>
            </a:pPr>
            <a:r>
              <a:rPr kumimoji="0" lang="cs-CZ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Průměrná hloubka dobývání se od 90. let zvýšila z cca 750 m na dnešních cca 1050 m, s nárůstem teploty horninového masívu, ta dnes dosahuje až </a:t>
            </a:r>
            <a:r>
              <a:rPr lang="cs-CZ" sz="2000" dirty="0" smtClean="0"/>
              <a:t>50°C </a:t>
            </a:r>
            <a:r>
              <a:rPr kumimoji="0" lang="cs-CZ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zvyšuje teplotu na některých pracovištích až na 36°C</a:t>
            </a:r>
            <a:r>
              <a:rPr lang="cs-CZ" sz="2000" dirty="0" smtClean="0"/>
              <a:t>,</a:t>
            </a:r>
            <a:r>
              <a:rPr kumimoji="0" lang="cs-CZ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cs-CZ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místně i 38°C, vlhkost vzduchu se pohybuje kolem 65-80% někde i 90% v takových podmínkách je práce opravdu vysoce namáhavá. 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 roce 2014 byl 146x povolán lékařský výjezd z důvodu nevolnosti zaměstnanců!!!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tx1"/>
                </a:solidFill>
              </a:rPr>
              <a:t/>
            </a:r>
            <a:br>
              <a:rPr lang="cs-CZ" b="1" dirty="0" smtClean="0">
                <a:solidFill>
                  <a:schemeClr val="tx1"/>
                </a:solidFill>
              </a:rPr>
            </a:br>
            <a:r>
              <a:rPr lang="cs-CZ" sz="3100" b="1" dirty="0" smtClean="0">
                <a:solidFill>
                  <a:schemeClr val="tx1"/>
                </a:solidFill>
              </a:rPr>
              <a:t>Věková struktura</a:t>
            </a:r>
            <a:r>
              <a:rPr lang="cs-CZ" dirty="0" smtClean="0">
                <a:solidFill>
                  <a:schemeClr val="tx1"/>
                </a:solidFill>
              </a:rPr>
              <a:t/>
            </a:r>
            <a:br>
              <a:rPr lang="cs-CZ" dirty="0" smtClean="0">
                <a:solidFill>
                  <a:schemeClr val="tx1"/>
                </a:solidFill>
              </a:rPr>
            </a:b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495300" y="1052737"/>
            <a:ext cx="8915400" cy="53285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2000" b="1" dirty="0" smtClean="0"/>
              <a:t>Jedná se o důchody  horníků kteří mají více jak 58  roků!</a:t>
            </a:r>
            <a:r>
              <a:rPr lang="cs-CZ" sz="2000" dirty="0" smtClean="0"/>
              <a:t> </a:t>
            </a:r>
          </a:p>
          <a:p>
            <a:pPr marL="0" indent="0" algn="just">
              <a:buNone/>
            </a:pPr>
            <a:r>
              <a:rPr lang="cs-CZ" sz="2000" dirty="0" smtClean="0"/>
              <a:t>Možnosti rekvalifikace či uplatnění horníků této věkové skupiny na pracovním trhu jsou dnes, dle vyjádření Úřadu práce, opravdu nulové. Proto věříme, že zvážíte všechny argumenty a uznáte oprávněnost našich návrhů pro zaměstnance hlubinných dolů a podpoříte jejich dřívější odchod do starobního důchodu. 	</a:t>
            </a:r>
          </a:p>
          <a:p>
            <a:pPr marL="0" indent="0" algn="just">
              <a:buNone/>
            </a:pPr>
            <a:endParaRPr lang="cs-CZ" sz="2000" dirty="0" smtClean="0"/>
          </a:p>
          <a:p>
            <a:pPr marL="0" indent="0" algn="just">
              <a:buNone/>
            </a:pPr>
            <a:r>
              <a:rPr lang="cs-CZ" sz="2000" dirty="0" smtClean="0"/>
              <a:t>Vezmeme-li navíc v úvahu </a:t>
            </a:r>
            <a:r>
              <a:rPr lang="cs-CZ" sz="2000" u="sng" dirty="0" smtClean="0"/>
              <a:t>současnou</a:t>
            </a:r>
            <a:r>
              <a:rPr lang="cs-CZ" sz="2000" dirty="0" smtClean="0"/>
              <a:t> věkovou strukturu zaměstnanců, je zřejmé, že práce horníka v dole nad 55 let věku není téměř možná, jak dokazuje podíl zaměstnanců nad 55 let v tabulce.</a:t>
            </a:r>
          </a:p>
          <a:p>
            <a:pPr marL="0" indent="0" algn="just">
              <a:buNone/>
            </a:pPr>
            <a:r>
              <a:rPr lang="cs-CZ" sz="2000" dirty="0" smtClean="0"/>
              <a:t> 		</a:t>
            </a:r>
            <a:r>
              <a:rPr lang="cs-CZ" sz="2000" u="sng" dirty="0" smtClean="0"/>
              <a:t>věk			počet		</a:t>
            </a:r>
            <a:r>
              <a:rPr lang="cs-CZ" sz="2000" u="sng" dirty="0" err="1" smtClean="0"/>
              <a:t>prům</a:t>
            </a:r>
            <a:r>
              <a:rPr lang="cs-CZ" sz="2000" u="sng" dirty="0" smtClean="0"/>
              <a:t>.%</a:t>
            </a:r>
            <a:endParaRPr lang="cs-CZ" sz="2000" dirty="0" smtClean="0"/>
          </a:p>
          <a:p>
            <a:pPr marL="0" indent="0" algn="just">
              <a:buNone/>
            </a:pPr>
            <a:r>
              <a:rPr lang="cs-CZ" sz="2000" dirty="0" smtClean="0"/>
              <a:t>		41 – 45 let		1685		23,4%</a:t>
            </a:r>
          </a:p>
          <a:p>
            <a:pPr marL="0" indent="0" algn="just">
              <a:buNone/>
            </a:pPr>
            <a:r>
              <a:rPr lang="cs-CZ" sz="2000" dirty="0" smtClean="0"/>
              <a:t>		46 – 50 let		1736		24,1%</a:t>
            </a:r>
          </a:p>
          <a:p>
            <a:pPr marL="0" indent="0" algn="just">
              <a:buNone/>
            </a:pPr>
            <a:r>
              <a:rPr lang="cs-CZ" sz="2000" dirty="0" smtClean="0"/>
              <a:t>		51 – 55 let		1183		16,4%</a:t>
            </a:r>
          </a:p>
          <a:p>
            <a:pPr marL="0" indent="0" algn="just">
              <a:buNone/>
            </a:pPr>
            <a:r>
              <a:rPr lang="cs-CZ" sz="2000" dirty="0" smtClean="0"/>
              <a:t>		</a:t>
            </a:r>
            <a:r>
              <a:rPr lang="cs-CZ" sz="2000" b="1" dirty="0" smtClean="0"/>
              <a:t>55 – 60 let		   206		  2,9%</a:t>
            </a:r>
          </a:p>
          <a:p>
            <a:pPr marL="0" indent="0" algn="just">
              <a:buNone/>
            </a:pPr>
            <a:endParaRPr lang="cs-CZ" sz="2600" b="1" dirty="0" smtClean="0"/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44488" y="274638"/>
            <a:ext cx="9289032" cy="562074"/>
          </a:xfr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tx1"/>
                </a:solidFill>
              </a:rPr>
              <a:t/>
            </a:r>
            <a:br>
              <a:rPr lang="cs-CZ" b="1" dirty="0" smtClean="0">
                <a:solidFill>
                  <a:schemeClr val="tx1"/>
                </a:solidFill>
              </a:rPr>
            </a:br>
            <a:r>
              <a:rPr lang="cs-CZ" b="1" dirty="0" smtClean="0">
                <a:solidFill>
                  <a:schemeClr val="tx1"/>
                </a:solidFill>
              </a:rPr>
              <a:t> </a:t>
            </a:r>
            <a:r>
              <a:rPr lang="cs-CZ" sz="3100" b="1" dirty="0" smtClean="0">
                <a:solidFill>
                  <a:schemeClr val="tx1"/>
                </a:solidFill>
              </a:rPr>
              <a:t>Nezaměstnanost v Moravskoslezském kraji k 28. 2.2015</a:t>
            </a:r>
            <a:r>
              <a:rPr lang="cs-CZ" dirty="0" smtClean="0">
                <a:solidFill>
                  <a:schemeClr val="tx1"/>
                </a:solidFill>
              </a:rPr>
              <a:t/>
            </a:r>
            <a:br>
              <a:rPr lang="cs-CZ" dirty="0" smtClean="0">
                <a:solidFill>
                  <a:schemeClr val="tx1"/>
                </a:solidFill>
              </a:rPr>
            </a:b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6</a:t>
            </a:fld>
            <a:endParaRPr lang="cs-CZ"/>
          </a:p>
        </p:txBody>
      </p:sp>
      <p:graphicFrame>
        <p:nvGraphicFramePr>
          <p:cNvPr id="12" name="Tabulka 11"/>
          <p:cNvGraphicFramePr>
            <a:graphicFrameLocks noGrp="1"/>
          </p:cNvGraphicFramePr>
          <p:nvPr/>
        </p:nvGraphicFramePr>
        <p:xfrm>
          <a:off x="344488" y="1124741"/>
          <a:ext cx="9289032" cy="5112571"/>
        </p:xfrm>
        <a:graphic>
          <a:graphicData uri="http://schemas.openxmlformats.org/drawingml/2006/table">
            <a:tbl>
              <a:tblPr/>
              <a:tblGrid>
                <a:gridCol w="1354826"/>
                <a:gridCol w="655398"/>
                <a:gridCol w="635075"/>
                <a:gridCol w="726527"/>
                <a:gridCol w="521607"/>
                <a:gridCol w="523303"/>
                <a:gridCol w="602898"/>
                <a:gridCol w="562254"/>
                <a:gridCol w="558867"/>
                <a:gridCol w="541930"/>
                <a:gridCol w="731607"/>
                <a:gridCol w="604591"/>
                <a:gridCol w="731607"/>
                <a:gridCol w="538542"/>
              </a:tblGrid>
              <a:tr h="10105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latin typeface="Calibri"/>
                        </a:rPr>
                        <a:t>okres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latin typeface="Calibri"/>
                        </a:rPr>
                        <a:t>počet uchazečů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nově evidovaní uchazeči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latin typeface="Calibri"/>
                        </a:rPr>
                        <a:t>uchazeči s ukončenou evidencí a vyřazení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počet volných míst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počet uchazečů na jedno volné místo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podíl nezaměstnaných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1578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ke konci měsíce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rozdíl proti min. měsíci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z toho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celkem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z toho umístění uchazeči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ke konci měsíce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rozdíl      proti min. měsíci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v procentech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rozdíl proti min. měsíci  v proc. bodech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9997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absolventi   a mladiství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osoby      se ZP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dosaži-telní                 15-64 let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15784">
                <a:tc>
                  <a:txBody>
                    <a:bodyPr/>
                    <a:lstStyle/>
                    <a:p>
                      <a:pPr algn="l" fontAlgn="ctr"/>
                      <a:r>
                        <a:rPr lang="cs-CZ" sz="800" b="1" i="0" u="none" strike="noStrike">
                          <a:latin typeface="Calibri"/>
                        </a:rPr>
                        <a:t>Bruntál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5">
                      <a:fgClr>
                        <a:srgbClr val="CCFFCC"/>
                      </a:fgClr>
                      <a:bgClr>
                        <a:srgbClr val="CC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8 995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-138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388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1 162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8 630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459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597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417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232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-36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38,8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-0,2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5784">
                <a:tc>
                  <a:txBody>
                    <a:bodyPr/>
                    <a:lstStyle/>
                    <a:p>
                      <a:pPr algn="l" fontAlgn="ctr"/>
                      <a:r>
                        <a:rPr lang="cs-CZ" sz="800" b="1" i="0" u="none" strike="noStrike">
                          <a:latin typeface="Calibri"/>
                        </a:rPr>
                        <a:t>Frýdek-Místek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5">
                      <a:fgClr>
                        <a:srgbClr val="CCFFCC"/>
                      </a:fgClr>
                      <a:bgClr>
                        <a:srgbClr val="CC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10 336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-122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607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1 334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10 125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844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966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636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947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-0,1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5784">
                <a:tc>
                  <a:txBody>
                    <a:bodyPr/>
                    <a:lstStyle/>
                    <a:p>
                      <a:pPr algn="l" fontAlgn="ctr"/>
                      <a:r>
                        <a:rPr lang="cs-CZ" sz="800" b="1" i="0" u="none" strike="noStrike">
                          <a:latin typeface="Calibri"/>
                        </a:rPr>
                        <a:t>Karviná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5">
                      <a:fgClr>
                        <a:srgbClr val="CCFFCC"/>
                      </a:fgClr>
                      <a:bgClr>
                        <a:srgbClr val="CC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21 869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-70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884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1 968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21 056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1 340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1 410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761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709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30,8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-0,1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5784">
                <a:tc>
                  <a:txBody>
                    <a:bodyPr/>
                    <a:lstStyle/>
                    <a:p>
                      <a:pPr algn="l" fontAlgn="ctr"/>
                      <a:r>
                        <a:rPr lang="cs-CZ" sz="800" b="1" i="0" u="none" strike="noStrike">
                          <a:latin typeface="Calibri"/>
                        </a:rPr>
                        <a:t>Nový Jičín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5">
                      <a:fgClr>
                        <a:srgbClr val="CCFFCC"/>
                      </a:fgClr>
                      <a:bgClr>
                        <a:srgbClr val="CC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7 310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-184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317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941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6 855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568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752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509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1 309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293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-0,2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5784">
                <a:tc>
                  <a:txBody>
                    <a:bodyPr/>
                    <a:lstStyle/>
                    <a:p>
                      <a:pPr algn="l" fontAlgn="ctr"/>
                      <a:r>
                        <a:rPr lang="cs-CZ" sz="800" b="1" i="0" u="none" strike="noStrike">
                          <a:latin typeface="Calibri"/>
                        </a:rPr>
                        <a:t>Opava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5">
                      <a:fgClr>
                        <a:srgbClr val="CCFFCC"/>
                      </a:fgClr>
                      <a:bgClr>
                        <a:srgbClr val="CC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10 513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-85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592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1 069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10 062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687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772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547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675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-0,1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5784">
                <a:tc>
                  <a:txBody>
                    <a:bodyPr/>
                    <a:lstStyle/>
                    <a:p>
                      <a:pPr algn="l" fontAlgn="ctr"/>
                      <a:r>
                        <a:rPr lang="cs-CZ" sz="800" b="1" i="0" u="none" strike="noStrike">
                          <a:latin typeface="Calibri"/>
                        </a:rPr>
                        <a:t>Ostrava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5">
                      <a:fgClr>
                        <a:srgbClr val="CCFFCC"/>
                      </a:fgClr>
                      <a:bgClr>
                        <a:srgbClr val="CC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25 442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-117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1 123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2 422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24 452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1 581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1 698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1 089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2 490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11,2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>
                          <a:latin typeface="Calibri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91606">
                <a:tc>
                  <a:txBody>
                    <a:bodyPr/>
                    <a:lstStyle/>
                    <a:p>
                      <a:pPr algn="l" fontAlgn="ctr"/>
                      <a:r>
                        <a:rPr lang="cs-CZ" sz="800" b="1" i="0" u="none" strike="noStrike">
                          <a:latin typeface="Calibri"/>
                        </a:rPr>
                        <a:t>MSK celkem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>
                          <a:latin typeface="Calibri"/>
                        </a:rPr>
                        <a:t>84 465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latin typeface="Calibri"/>
                        </a:rPr>
                        <a:t>-716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latin typeface="Calibri"/>
                        </a:rPr>
                        <a:t>3 911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latin typeface="Calibri"/>
                        </a:rPr>
                        <a:t>8 896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latin typeface="Calibri"/>
                        </a:rPr>
                        <a:t>81 180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latin typeface="Calibri"/>
                        </a:rPr>
                        <a:t>5 479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latin typeface="Calibri"/>
                        </a:rPr>
                        <a:t>6 195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latin typeface="Calibri"/>
                        </a:rPr>
                        <a:t>3 959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latin typeface="Calibri"/>
                        </a:rPr>
                        <a:t>6 362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latin typeface="Calibri"/>
                        </a:rPr>
                        <a:t>739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latin typeface="Calibri"/>
                        </a:rPr>
                        <a:t>13,3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latin typeface="Calibri"/>
                        </a:rPr>
                        <a:t>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b="1" i="0" u="none" strike="noStrike" dirty="0">
                          <a:latin typeface="Calibri"/>
                        </a:rPr>
                        <a:t>-0,2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tx1"/>
                </a:solidFill>
              </a:rPr>
              <a:t/>
            </a:r>
            <a:br>
              <a:rPr lang="cs-CZ" b="1" dirty="0" smtClean="0">
                <a:solidFill>
                  <a:schemeClr val="tx1"/>
                </a:solidFill>
              </a:rPr>
            </a:br>
            <a:r>
              <a:rPr lang="cs-CZ" sz="3100" b="1" dirty="0" smtClean="0">
                <a:solidFill>
                  <a:schemeClr val="tx1"/>
                </a:solidFill>
              </a:rPr>
              <a:t>Důchody v některých státech EU</a:t>
            </a:r>
            <a:r>
              <a:rPr lang="cs-CZ" dirty="0" smtClean="0">
                <a:solidFill>
                  <a:schemeClr val="tx1"/>
                </a:solidFill>
              </a:rPr>
              <a:t/>
            </a:r>
            <a:br>
              <a:rPr lang="cs-CZ" dirty="0" smtClean="0">
                <a:solidFill>
                  <a:schemeClr val="tx1"/>
                </a:solidFill>
              </a:rPr>
            </a:b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560512" y="908720"/>
            <a:ext cx="8915400" cy="561662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cs-CZ" sz="2000" b="1" u="sng" dirty="0" smtClean="0"/>
              <a:t>Polsko:</a:t>
            </a:r>
            <a:r>
              <a:rPr lang="cs-CZ" sz="2000" b="1" dirty="0" smtClean="0"/>
              <a:t>	po 25 letech odpracovaných v dole, navíc v rámci reorganizace polského 	hornictví o další čtyři roky  s podporou ve výši 75% jejich průměrné mzdy!</a:t>
            </a:r>
          </a:p>
          <a:p>
            <a:pPr algn="just">
              <a:buNone/>
            </a:pPr>
            <a:endParaRPr lang="cs-CZ" sz="2000" b="1" dirty="0" smtClean="0"/>
          </a:p>
          <a:p>
            <a:pPr algn="just">
              <a:buNone/>
            </a:pPr>
            <a:r>
              <a:rPr lang="cs-CZ" sz="2000" b="1" u="sng" dirty="0" smtClean="0"/>
              <a:t>Maďarsko:</a:t>
            </a:r>
            <a:r>
              <a:rPr lang="cs-CZ" sz="2000" b="1" dirty="0" smtClean="0"/>
              <a:t> po 25 letech odpracovaných v dole  nebo po odpracování 5000 směn 	     (5000 bodů)</a:t>
            </a:r>
          </a:p>
          <a:p>
            <a:pPr algn="just">
              <a:buNone/>
            </a:pPr>
            <a:endParaRPr lang="cs-CZ" sz="2000" b="1" dirty="0" smtClean="0"/>
          </a:p>
          <a:p>
            <a:pPr algn="just">
              <a:buNone/>
            </a:pPr>
            <a:r>
              <a:rPr lang="cs-CZ" sz="2000" b="1" u="sng" dirty="0" smtClean="0"/>
              <a:t>Bulharsko:</a:t>
            </a:r>
            <a:r>
              <a:rPr lang="cs-CZ" sz="2000" b="1" dirty="0" smtClean="0"/>
              <a:t> výjimečně ve 45 letech, při splnění podmínek (odpracovaných směn), v      	     52 a 57 letech podle pracovních kategorií</a:t>
            </a:r>
          </a:p>
          <a:p>
            <a:pPr algn="just">
              <a:buNone/>
            </a:pPr>
            <a:endParaRPr lang="cs-CZ" sz="2000" b="1" dirty="0" smtClean="0"/>
          </a:p>
          <a:p>
            <a:pPr algn="just">
              <a:buNone/>
            </a:pPr>
            <a:r>
              <a:rPr lang="cs-CZ" sz="2000" b="1" u="sng" dirty="0" smtClean="0"/>
              <a:t>Slovensko:</a:t>
            </a:r>
            <a:r>
              <a:rPr lang="cs-CZ" sz="2000" b="1" dirty="0" smtClean="0"/>
              <a:t> do konce roku 1999 museli odpracovat minimálně 11 let a přiznání  	     důchodu do konce roku 2023, důchod v 55 až 59 letech (prodloužení 	     bývalých důchodových kategorií do roku 1999)</a:t>
            </a:r>
          </a:p>
          <a:p>
            <a:pPr algn="just">
              <a:buNone/>
            </a:pPr>
            <a:endParaRPr lang="cs-CZ" sz="2000" b="1" dirty="0" smtClean="0"/>
          </a:p>
          <a:p>
            <a:pPr algn="just">
              <a:buNone/>
            </a:pPr>
            <a:r>
              <a:rPr lang="cs-CZ" sz="2000" b="1" u="sng" dirty="0" smtClean="0"/>
              <a:t>Rumunsko:</a:t>
            </a:r>
            <a:r>
              <a:rPr lang="cs-CZ" sz="2000" b="1" dirty="0" smtClean="0"/>
              <a:t> výjimečně ve 45 letech po odpracování 20 let v podzemí</a:t>
            </a:r>
          </a:p>
          <a:p>
            <a:pPr algn="just">
              <a:buNone/>
            </a:pPr>
            <a:endParaRPr lang="cs-CZ" sz="2000" b="1" dirty="0" smtClean="0"/>
          </a:p>
          <a:p>
            <a:pPr algn="just">
              <a:buNone/>
            </a:pPr>
            <a:r>
              <a:rPr lang="cs-CZ" sz="2000" b="1" u="sng" dirty="0" smtClean="0"/>
              <a:t>Řecko:</a:t>
            </a:r>
            <a:r>
              <a:rPr lang="cs-CZ" sz="2000" b="1" dirty="0" smtClean="0"/>
              <a:t>  v 55 letech při minimální odpracované době  4500 dnů (15 let)</a:t>
            </a:r>
          </a:p>
          <a:p>
            <a:pPr algn="just">
              <a:buNone/>
            </a:pPr>
            <a:endParaRPr lang="cs-CZ" sz="2000" dirty="0" smtClean="0"/>
          </a:p>
          <a:p>
            <a:pPr>
              <a:buNone/>
            </a:pPr>
            <a:endParaRPr lang="cs-CZ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5300" y="332657"/>
            <a:ext cx="8915400" cy="288032"/>
          </a:xfr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sz="2000" b="1" dirty="0" smtClean="0">
                <a:solidFill>
                  <a:schemeClr val="tx1"/>
                </a:solidFill>
              </a:rPr>
              <a:t>Odhad celkových výdajů veřejných financí na jednoho nezaměstnaného (materiál MPSV) </a:t>
            </a:r>
            <a:endParaRPr lang="cs-CZ" sz="2000" b="1" dirty="0">
              <a:solidFill>
                <a:schemeClr val="tx1"/>
              </a:solidFill>
            </a:endParaRPr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8</a:t>
            </a:fld>
            <a:endParaRPr lang="cs-CZ"/>
          </a:p>
        </p:txBody>
      </p:sp>
      <p:graphicFrame>
        <p:nvGraphicFramePr>
          <p:cNvPr id="8" name="Tabulka 7"/>
          <p:cNvGraphicFramePr>
            <a:graphicFrameLocks noGrp="1"/>
          </p:cNvGraphicFramePr>
          <p:nvPr/>
        </p:nvGraphicFramePr>
        <p:xfrm>
          <a:off x="488500" y="692709"/>
          <a:ext cx="9145016" cy="5616612"/>
        </p:xfrm>
        <a:graphic>
          <a:graphicData uri="http://schemas.openxmlformats.org/drawingml/2006/table">
            <a:tbl>
              <a:tblPr/>
              <a:tblGrid>
                <a:gridCol w="1932923"/>
                <a:gridCol w="467643"/>
                <a:gridCol w="561171"/>
                <a:gridCol w="467643"/>
                <a:gridCol w="467643"/>
                <a:gridCol w="467643"/>
                <a:gridCol w="467643"/>
                <a:gridCol w="467643"/>
                <a:gridCol w="467643"/>
                <a:gridCol w="467643"/>
                <a:gridCol w="507132"/>
                <a:gridCol w="467643"/>
                <a:gridCol w="467643"/>
                <a:gridCol w="467643"/>
                <a:gridCol w="467643"/>
                <a:gridCol w="532074"/>
              </a:tblGrid>
              <a:tr h="279033">
                <a:tc gridSpan="7">
                  <a:txBody>
                    <a:bodyPr/>
                    <a:lstStyle/>
                    <a:p>
                      <a:pPr algn="l" fontAlgn="b"/>
                      <a:r>
                        <a:rPr lang="cs-CZ" sz="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Odhad celkových výdajů veřejných financí na jednoho nezaměstnaného      III. blok - systém 2005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033">
                <a:tc gridSpan="9">
                  <a:txBody>
                    <a:bodyPr/>
                    <a:lstStyle/>
                    <a:p>
                      <a:pPr algn="l" fontAlgn="b"/>
                      <a:r>
                        <a:rPr lang="cs-CZ" sz="7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Přepočet nákladů na nezaměstnaného na průměrnou dobu setrvání v nezaměstnanosti vykazovanou za ČR celkem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83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doba nezaměstnanosti s podporou v nezam.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dnů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83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doba nezaměstnanosti bez podpory v nezam.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dnů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830">
                <a:tc gridSpan="2"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celková průměrná doba nezaměstnanosti v ČR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533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dnů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(v Kč)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cs-CZ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měsíční hrubá mzda (plat)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typ rodiny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6000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8000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12000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14000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18000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21500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25000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30000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40000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50000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75000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100000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200000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neúplné rodiny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 dospělý bez dětí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-103021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-120603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-129333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-139089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-151763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-163226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-189195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-213075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-237956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-276274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-342809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-412858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-587982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-763106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-1463601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 dospělý + 1 dítě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-146000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-154716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-163463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-172119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-181932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-194588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-221529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-243446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-265554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-300476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-365522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-435480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-610604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-785728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-1486223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 dospělý + 2 děti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-192581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-192396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-201136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-209818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-216765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-228059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-255956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-280341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-303413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-337056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-401517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-471443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-646455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-821579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-1522074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 dospělý + 3 děti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-232134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-222978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-231674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-240449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-249207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-257904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-284540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-309079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-334120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-368831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-433235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-503292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-678286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-853249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-1553744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190">
                <a:tc gridSpan="5"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úplná rodina s manželem/manželkou pobírající podporu v nezaměstnanosti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dospělí bez dětí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-46938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-62029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-73825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-85659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-97493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-109769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-136412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-161082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-185609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-222922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-285919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-355968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-531092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-706216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-1406711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dospělí + 1 dítě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-82345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-88102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-95514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-104061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-115886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-127491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-150535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-170578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-192177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-219729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-271087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-322538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-472652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-647776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-1348271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dospělí + 2 děti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-115407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-112348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-121024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-130939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-142658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-154471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-176774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-196559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-216368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-241227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-292585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-343898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-493868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-668992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-1369487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dospělí + 3 děti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-155916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-142416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-151081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-161231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-174204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-187137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-210765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-230922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-249999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-274096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-325514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-376962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-526909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-701836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-1402331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033">
                <a:tc gridSpan="3"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úplná rodina s manželem/manželkou bez pracovního příjmu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dospělí bez dětí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-150015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-162724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-171412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-180164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-188907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-197579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-218635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-242364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-265426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-301015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-363929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-433887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-609011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-784135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-1484630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dospělí + 1 dítě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-180396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-183562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-187575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-193887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-203481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-212879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-231424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-252519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-274017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-299978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-351358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-402704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-552697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-727821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-1428316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dospělí + 2 děti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-213353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-207788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-212564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-218957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-228426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-237445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-255621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-274031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-296201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-322359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-373693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-425137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-575149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-750099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-1450594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dospělí + 3 děti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-264320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-249779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-253791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-259397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-268133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-277459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-296323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-312697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-332872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-359109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-410509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-461903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-611833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-786782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-1487277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190">
                <a:tc gridSpan="3"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úplná rodina s  výdělečně činným manželem/manželkou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dospělí bez dětí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-21645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-38083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-50750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-63367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-77578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-91825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-120551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-145284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-169677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-204172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-264819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-324019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-496614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-671737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-1372233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dospělí + 1 dítě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-98655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-105395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-118522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-131216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-145762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-160017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-188041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-207923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-232256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-266659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-325986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-385051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-557645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-732769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-1433264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dospělí + 2 děti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-123809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-122302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-134411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-147049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-155245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-175002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-202305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-222644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-246648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-280939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-339343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-398556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-570992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-746116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-1446611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dospělí + 3 děti</a:t>
                      </a:r>
                    </a:p>
                  </a:txBody>
                  <a:tcPr marL="4511" marR="4511" marT="4511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-180630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-169273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-180655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-200826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-207582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-217849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-243766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-265038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-289280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-321068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-379614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-438821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-611263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-786179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-1486675</a:t>
                      </a:r>
                    </a:p>
                  </a:txBody>
                  <a:tcPr marL="4511" marR="4511" marT="45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033">
                <a:tc gridSpan="3">
                  <a:txBody>
                    <a:bodyPr/>
                    <a:lstStyle/>
                    <a:p>
                      <a:pPr algn="l" fontAlgn="b"/>
                      <a:r>
                        <a:rPr lang="cs-CZ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průměrný náklad veřejných rozpočtů na nezaměstnaného: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-175314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průměr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-287244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11" marR="4511" marT="45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cs-CZ" sz="2800" b="1" dirty="0" smtClean="0"/>
              <a:t>Náklady na dřívější důchody?!</a:t>
            </a:r>
            <a:endParaRPr lang="cs-CZ" sz="2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95300" y="908720"/>
            <a:ext cx="8915400" cy="5400600"/>
          </a:xfrm>
          <a:noFill/>
        </p:spPr>
        <p:txBody>
          <a:bodyPr/>
          <a:lstStyle/>
          <a:p>
            <a:pPr>
              <a:buNone/>
            </a:pPr>
            <a:r>
              <a:rPr lang="cs-CZ" sz="2000" dirty="0" smtClean="0"/>
              <a:t>Počet horníků, kteří nastoupili do dolu po roce 1992:   	3.690 </a:t>
            </a:r>
          </a:p>
          <a:p>
            <a:pPr>
              <a:buNone/>
            </a:pPr>
            <a:r>
              <a:rPr lang="cs-CZ" sz="2000" dirty="0" smtClean="0"/>
              <a:t>Průměrná výše důchodu:					16.000,-Kč</a:t>
            </a:r>
          </a:p>
          <a:p>
            <a:pPr>
              <a:buNone/>
            </a:pPr>
            <a:r>
              <a:rPr lang="cs-CZ" sz="2000" dirty="0" smtClean="0"/>
              <a:t>Dřívější odchod o 5 let (+3 do předčasného)			5 (8)</a:t>
            </a:r>
          </a:p>
          <a:p>
            <a:pPr>
              <a:buNone/>
            </a:pPr>
            <a:r>
              <a:rPr lang="cs-CZ" sz="2000" dirty="0" smtClean="0"/>
              <a:t>Celkem náklady:  3500 x 16000 x 12 x 5 (8) = </a:t>
            </a:r>
            <a:r>
              <a:rPr lang="cs-CZ" sz="2000" b="1" dirty="0" smtClean="0"/>
              <a:t>3,54 mld. Kč (5,67 mld. Kč)</a:t>
            </a:r>
          </a:p>
          <a:p>
            <a:pPr marL="0" indent="0" algn="just">
              <a:buNone/>
            </a:pPr>
            <a:r>
              <a:rPr lang="cs-CZ" sz="2000" dirty="0" smtClean="0"/>
              <a:t>Tyto náklady jsou rozloženy až do roku 2048 dle předpokládaných odchodů do důchodů. Jsou to zaměstnanci, kteří již mají odpracováno 3.300 směn (2166) a dále zaměstnanci, kteří naplní 3.300 směn  v letech 2015 až 2023 (1524).</a:t>
            </a:r>
          </a:p>
          <a:p>
            <a:pPr marL="0" indent="0" algn="just">
              <a:buNone/>
            </a:pPr>
            <a:r>
              <a:rPr lang="cs-CZ" sz="2000" b="1" u="sng" dirty="0" smtClean="0"/>
              <a:t>Kolik se ušetří z důvodů nižšího věku horníků!</a:t>
            </a:r>
          </a:p>
          <a:p>
            <a:pPr marL="0" indent="0" algn="just">
              <a:buNone/>
            </a:pPr>
            <a:r>
              <a:rPr lang="cs-CZ" sz="2000" dirty="0" smtClean="0"/>
              <a:t>Počet horníků, kteří nastoupili do dolu po roce 1992:		3.690</a:t>
            </a:r>
          </a:p>
          <a:p>
            <a:pPr marL="0" indent="0" algn="just">
              <a:buNone/>
            </a:pPr>
            <a:r>
              <a:rPr lang="cs-CZ" sz="2000" dirty="0" smtClean="0"/>
              <a:t>Věk dožití :						- 5,8 let</a:t>
            </a:r>
          </a:p>
          <a:p>
            <a:pPr marL="0" indent="0" algn="just">
              <a:buNone/>
            </a:pPr>
            <a:r>
              <a:rPr lang="cs-CZ" sz="2000" dirty="0" smtClean="0"/>
              <a:t>Průměrný důchod:					16.000,-Kč</a:t>
            </a:r>
          </a:p>
          <a:p>
            <a:pPr marL="0" indent="0" algn="just">
              <a:buNone/>
            </a:pPr>
            <a:r>
              <a:rPr lang="cs-CZ" sz="2000" b="1" dirty="0" smtClean="0"/>
              <a:t>Celkem ušetří důchodový systém: 3690 x 5,8 x 12x 16000 = 4,11 mld. Kč</a:t>
            </a:r>
          </a:p>
          <a:p>
            <a:pPr marL="0" indent="0" algn="just">
              <a:buNone/>
            </a:pPr>
            <a:r>
              <a:rPr lang="cs-CZ" sz="2000" b="1" u="sng" dirty="0" smtClean="0"/>
              <a:t>Náklady na nezaměstnaného</a:t>
            </a:r>
            <a:r>
              <a:rPr lang="cs-CZ" sz="2000" b="1" dirty="0" smtClean="0"/>
              <a:t> </a:t>
            </a:r>
            <a:r>
              <a:rPr lang="cs-CZ" sz="2000" dirty="0" smtClean="0"/>
              <a:t>při průměrné době nezaměstnanosti 533 dní a výdělku 30.000,-Kč činí průměrně 287.000,- Kč (x 3690) = </a:t>
            </a:r>
            <a:r>
              <a:rPr lang="cs-CZ" sz="2000" b="1" dirty="0" smtClean="0"/>
              <a:t>1,06 mld.</a:t>
            </a:r>
          </a:p>
          <a:p>
            <a:pPr marL="0" indent="0" algn="just">
              <a:buNone/>
            </a:pPr>
            <a:endParaRPr lang="cs-CZ" sz="2000" b="1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95300" y="116632"/>
            <a:ext cx="8915400" cy="504056"/>
          </a:xfr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cs-CZ" sz="2800" b="1" dirty="0" smtClean="0">
                <a:solidFill>
                  <a:schemeClr val="tx1"/>
                </a:solidFill>
              </a:rPr>
              <a:t>Rekapitulace nákladů a úspor! 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10</a:t>
            </a:fld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488504" y="1052736"/>
            <a:ext cx="8928992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cs-CZ" sz="2000" b="1" u="sng" dirty="0" smtClean="0"/>
              <a:t>Celkem náklady na dřívější důchody:</a:t>
            </a:r>
            <a:r>
              <a:rPr lang="cs-CZ" sz="2000" b="1" dirty="0" smtClean="0"/>
              <a:t>  	3500 x 16000 x 12 x 5 (8) = 3,54 mld. Kč </a:t>
            </a:r>
          </a:p>
          <a:p>
            <a:pPr>
              <a:buNone/>
            </a:pPr>
            <a:r>
              <a:rPr lang="cs-CZ" sz="2000" b="1" dirty="0" smtClean="0"/>
              <a:t>							               (5,67 mld. Kč)</a:t>
            </a:r>
          </a:p>
          <a:p>
            <a:pPr algn="just"/>
            <a:endParaRPr lang="cs-CZ" sz="2000" b="1" u="sng" dirty="0" smtClean="0"/>
          </a:p>
          <a:p>
            <a:pPr algn="just"/>
            <a:r>
              <a:rPr lang="cs-CZ" sz="2000" b="1" u="sng" dirty="0" smtClean="0"/>
              <a:t>Úspory z důvodů nižšího věku horníků:</a:t>
            </a:r>
            <a:r>
              <a:rPr lang="cs-CZ" sz="2000" b="1" dirty="0" smtClean="0"/>
              <a:t> 	3690 x 5,8 x 12x 16000 = 	4,11 mld. Kč</a:t>
            </a:r>
            <a:endParaRPr lang="cs-CZ" sz="2000" b="1" u="sng" dirty="0" smtClean="0"/>
          </a:p>
          <a:p>
            <a:pPr algn="just"/>
            <a:endParaRPr lang="cs-CZ" sz="2000" b="1" dirty="0" smtClean="0"/>
          </a:p>
          <a:p>
            <a:pPr algn="just"/>
            <a:r>
              <a:rPr lang="cs-CZ" sz="2000" b="1" u="sng" dirty="0" smtClean="0"/>
              <a:t>Úspory z titulu nezaměstnanosti: </a:t>
            </a:r>
            <a:r>
              <a:rPr lang="cs-CZ" sz="2000" b="1" dirty="0" smtClean="0"/>
              <a:t>		287.000,- Kč (x 3690) = 	1,06 mld.</a:t>
            </a:r>
          </a:p>
          <a:p>
            <a:pPr algn="just"/>
            <a:endParaRPr lang="cs-CZ" sz="2000" b="1" dirty="0" smtClean="0"/>
          </a:p>
          <a:p>
            <a:pPr algn="just"/>
            <a:r>
              <a:rPr lang="cs-CZ" sz="2000" b="1" dirty="0" smtClean="0"/>
              <a:t>V úvahu je nutno brát mnoho dalších aspektů jako například další vzniklé sociální náklady , menší odvody daní , nižší kupní síla, zvýšená kriminalita atd.</a:t>
            </a:r>
          </a:p>
          <a:p>
            <a:pPr algn="just"/>
            <a:endParaRPr lang="cs-CZ" sz="2000" b="1" dirty="0" smtClean="0"/>
          </a:p>
          <a:p>
            <a:pPr algn="ctr"/>
            <a:r>
              <a:rPr lang="cs-CZ" sz="3200" b="1" dirty="0" smtClean="0"/>
              <a:t>Jako hlavní důvod však neustále zůstává nižší věk dožití a zdravotní stav hornické populace!</a:t>
            </a:r>
          </a:p>
          <a:p>
            <a:pPr algn="ctr"/>
            <a:r>
              <a:rPr lang="cs-CZ" sz="3200" b="1" dirty="0" smtClean="0"/>
              <a:t>V celé Evropě máme nejhorší podmínky pro dřívější odchody horníků do důchodu!</a:t>
            </a:r>
            <a:endParaRPr lang="cs-CZ" sz="3200" b="1" dirty="0"/>
          </a:p>
        </p:txBody>
      </p:sp>
      <p:sp>
        <p:nvSpPr>
          <p:cNvPr id="9" name="Zástupný symbol pro zápatí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8504" y="116632"/>
            <a:ext cx="8915400" cy="792088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sz="2700" b="1" dirty="0" smtClean="0"/>
              <a:t>Poznámky k projednávané změně zákona č. 155/1995 Sb., o důchodovém pojištění</a:t>
            </a:r>
            <a:r>
              <a:rPr lang="cs-CZ" sz="3100" dirty="0" smtClean="0"/>
              <a:t/>
            </a:r>
            <a:br>
              <a:rPr lang="cs-CZ" sz="3100" dirty="0" smtClean="0"/>
            </a:br>
            <a:endParaRPr lang="cs-CZ" sz="31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00472" y="3933056"/>
            <a:ext cx="9217024" cy="223224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cs-CZ" dirty="0" smtClean="0"/>
              <a:t>	</a:t>
            </a:r>
            <a:r>
              <a:rPr lang="cs-CZ" sz="2000" dirty="0" smtClean="0"/>
              <a:t>Navrhované </a:t>
            </a:r>
            <a:r>
              <a:rPr lang="cs-CZ" sz="2000" dirty="0" smtClean="0"/>
              <a:t>(požadované) snížení důchodového věku (o pět roků) je odvozeno od objektivně doložitelného nižšího věku „dožití“ této přísně vymezené skupiny, je tedy i přiměřené. </a:t>
            </a:r>
          </a:p>
          <a:p>
            <a:pPr algn="just">
              <a:buNone/>
            </a:pPr>
            <a:r>
              <a:rPr lang="cs-CZ" sz="2000" b="1" dirty="0" smtClean="0"/>
              <a:t>	</a:t>
            </a:r>
            <a:r>
              <a:rPr lang="cs-CZ" sz="2000" b="1" u="sng" dirty="0" smtClean="0"/>
              <a:t>Závěr:</a:t>
            </a:r>
            <a:r>
              <a:rPr lang="cs-CZ" sz="2000" b="1" dirty="0" smtClean="0"/>
              <a:t> Navrhovaná právní úprava je v souladu s ústavním pořádkem České republiky.</a:t>
            </a:r>
          </a:p>
          <a:p>
            <a:pPr algn="just">
              <a:lnSpc>
                <a:spcPct val="110000"/>
              </a:lnSpc>
              <a:buNone/>
            </a:pPr>
            <a:endParaRPr lang="cs-CZ" sz="2200" dirty="0" smtClean="0"/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  <p:sp>
        <p:nvSpPr>
          <p:cNvPr id="7" name="Nadpis 1"/>
          <p:cNvSpPr txBox="1">
            <a:spLocks/>
          </p:cNvSpPr>
          <p:nvPr/>
        </p:nvSpPr>
        <p:spPr>
          <a:xfrm>
            <a:off x="488504" y="3356992"/>
            <a:ext cx="8915400" cy="504056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cs-CZ" sz="4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cs-CZ" sz="9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 pohledu doplňkového penzijního spoření (důchodové připojištění</a:t>
            </a:r>
            <a:r>
              <a:rPr kumimoji="0" lang="cs-CZ" sz="5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r>
              <a:rPr kumimoji="0" lang="cs-CZ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cs-CZ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cs-CZ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Zástupný symbol pro obsah 2"/>
          <p:cNvSpPr txBox="1">
            <a:spLocks/>
          </p:cNvSpPr>
          <p:nvPr/>
        </p:nvSpPr>
        <p:spPr>
          <a:xfrm>
            <a:off x="272480" y="1124744"/>
            <a:ext cx="9145016" cy="18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cs-CZ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Penzijní připojištění nadále existuje jako součást III. pilíře v podobě transformovaných fondů, do nichž však již nelze vstoupit.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Výplata z III. pilíře je v podstatě vázána na dosažení důchodového věku.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cs-CZ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Závěr:</a:t>
            </a:r>
            <a:r>
              <a:rPr kumimoji="0" lang="cs-CZ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Systém neřeší důchodový věk, lze ho využívat jako doplňkový systém.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cs-C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8504" y="116632"/>
            <a:ext cx="8915400" cy="57606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lvl="0"/>
            <a:r>
              <a:rPr lang="cs-CZ" b="1" u="sng" dirty="0" smtClean="0"/>
              <a:t/>
            </a:r>
            <a:br>
              <a:rPr lang="cs-CZ" b="1" u="sng" dirty="0" smtClean="0"/>
            </a:br>
            <a:r>
              <a:rPr lang="cs-CZ" sz="2700" b="1" dirty="0" smtClean="0"/>
              <a:t>Z pohledu stávající právní úpravy „</a:t>
            </a:r>
            <a:r>
              <a:rPr lang="cs-CZ" sz="2700" b="1" dirty="0" err="1" smtClean="0"/>
              <a:t>předdůchodu</a:t>
            </a:r>
            <a:r>
              <a:rPr lang="cs-CZ" sz="2700" b="1" dirty="0" smtClean="0"/>
              <a:t>“</a:t>
            </a:r>
            <a:r>
              <a:rPr lang="cs-CZ" sz="2700" dirty="0" smtClean="0"/>
              <a:t/>
            </a:r>
            <a:br>
              <a:rPr lang="cs-CZ" sz="2700" dirty="0" smtClean="0"/>
            </a:br>
            <a:endParaRPr lang="cs-CZ" sz="27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764704"/>
            <a:ext cx="9417496" cy="244827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cs-CZ" sz="2300" dirty="0" smtClean="0"/>
              <a:t>	</a:t>
            </a:r>
            <a:r>
              <a:rPr lang="cs-CZ" sz="2000" dirty="0" smtClean="0"/>
              <a:t>Důchodová reforma v rámci III. pilíře zavedla možnost výplaty starobní penze ze soukromého penzijního spoření při dosažení nižšího věku než je věk potřebný pro vznik nároku na starobní důchod, tedy obecný důchodový věk. </a:t>
            </a:r>
            <a:r>
              <a:rPr lang="cs-CZ" sz="2000" dirty="0" smtClean="0"/>
              <a:t>Úprava </a:t>
            </a:r>
            <a:r>
              <a:rPr lang="cs-CZ" sz="2000" dirty="0" smtClean="0"/>
              <a:t>řeší pouze formu a podmínky pro výplatu peněz z III. pilíře důchodového systému</a:t>
            </a:r>
            <a:r>
              <a:rPr lang="cs-CZ" sz="2000" dirty="0" smtClean="0"/>
              <a:t>. </a:t>
            </a:r>
            <a:endParaRPr lang="cs-CZ" sz="2000" dirty="0" smtClean="0"/>
          </a:p>
          <a:p>
            <a:pPr algn="just">
              <a:buNone/>
            </a:pPr>
            <a:r>
              <a:rPr lang="cs-CZ" sz="2000" b="1" dirty="0" smtClean="0"/>
              <a:t>	</a:t>
            </a:r>
            <a:r>
              <a:rPr lang="cs-CZ" sz="2000" b="1" u="sng" dirty="0" smtClean="0"/>
              <a:t>Závěr</a:t>
            </a:r>
            <a:endParaRPr lang="cs-CZ" sz="2000" dirty="0" smtClean="0"/>
          </a:p>
          <a:p>
            <a:pPr algn="just">
              <a:buNone/>
            </a:pPr>
            <a:r>
              <a:rPr lang="cs-CZ" sz="2000" dirty="0" smtClean="0"/>
              <a:t>	</a:t>
            </a:r>
            <a:r>
              <a:rPr lang="cs-CZ" sz="2000" b="1" dirty="0" smtClean="0"/>
              <a:t>Systém neřeší důchodový věk, lze ho využívat jako doplňkový systém. S ohledem na přísné podmínky není stavěn pro širší využití, zejména v „těžkých profesích“. </a:t>
            </a:r>
            <a:endParaRPr lang="cs-CZ" sz="2000" b="1" dirty="0" smtClean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18.4.2015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12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Zpracoval: Ing. Jaromír Pytlík</a:t>
            </a:r>
            <a:endParaRPr lang="cs-CZ"/>
          </a:p>
        </p:txBody>
      </p:sp>
      <p:sp>
        <p:nvSpPr>
          <p:cNvPr id="7" name="Nadpis 1"/>
          <p:cNvSpPr txBox="1">
            <a:spLocks/>
          </p:cNvSpPr>
          <p:nvPr/>
        </p:nvSpPr>
        <p:spPr>
          <a:xfrm>
            <a:off x="416496" y="3212976"/>
            <a:ext cx="8915400" cy="504056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 pohledu historické úpravy zrušení pracovních kategorií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Zástupný symbol pro obsah 2"/>
          <p:cNvSpPr txBox="1">
            <a:spLocks/>
          </p:cNvSpPr>
          <p:nvPr/>
        </p:nvSpPr>
        <p:spPr>
          <a:xfrm>
            <a:off x="0" y="3717032"/>
            <a:ext cx="9410700" cy="2952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V roce 1992 při projednávání zrušení pracovních kategorií byl vládou závazně přislíben postup, že tato systémová změna bude řešena zavedením systému důchodového připojištění na zaměstnavatelském principu.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cs-CZ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Závěr</a:t>
            </a: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cs-CZ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Stát od roku 1993 neřeší požadavek zohlednit v důchodovém systému „těžké profese“. Požadavek na snížení důchodového věku „hlubinných horníků“ však nutno prosazovat samostatně s ohledem na objektivní a zcela specifické okolnosti, „doporučení“ hledat řešení v důchodové komisi je nepřijatelné.</a:t>
            </a: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3573</TotalTime>
  <Words>1137</Words>
  <PresentationFormat>A4 (210 x 297 mm)</PresentationFormat>
  <Paragraphs>613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sady Office</vt:lpstr>
      <vt:lpstr>Snímek 1</vt:lpstr>
      <vt:lpstr>  Některé zdravotní důvody pro dřívější odchod horníků do starobního důchodu   </vt:lpstr>
      <vt:lpstr> Nemoci z povolání </vt:lpstr>
      <vt:lpstr> Vysoký počet obecných onemocnění </vt:lpstr>
      <vt:lpstr> Věková struktura </vt:lpstr>
      <vt:lpstr>  Nezaměstnanost v Moravskoslezském kraji k 28. 2.2015 </vt:lpstr>
      <vt:lpstr> Důchody v některých státech EU </vt:lpstr>
      <vt:lpstr>Odhad celkových výdajů veřejných financí na jednoho nezaměstnaného (materiál MPSV) </vt:lpstr>
      <vt:lpstr>Náklady na dřívější důchody?!</vt:lpstr>
      <vt:lpstr>Rekapitulace nákladů a úspor! </vt:lpstr>
      <vt:lpstr> Poznámky k projednávané změně zákona č. 155/1995 Sb., o důchodovém pojištění </vt:lpstr>
      <vt:lpstr> Z pohledu stávající právní úpravy „předdůchodu“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2011-03-16T16:55:11Z</dcterms:created>
  <dcterms:modified xsi:type="dcterms:W3CDTF">2015-04-22T11:46:39Z</dcterms:modified>
</cp:coreProperties>
</file>