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9" r:id="rId2"/>
    <p:sldId id="266" r:id="rId3"/>
    <p:sldId id="282" r:id="rId4"/>
    <p:sldId id="290" r:id="rId5"/>
    <p:sldId id="291" r:id="rId6"/>
    <p:sldId id="283" r:id="rId7"/>
    <p:sldId id="284" r:id="rId8"/>
    <p:sldId id="285" r:id="rId9"/>
    <p:sldId id="286" r:id="rId10"/>
    <p:sldId id="289" r:id="rId11"/>
    <p:sldId id="288" r:id="rId12"/>
    <p:sldId id="267" r:id="rId13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" userDrawn="1">
          <p15:clr>
            <a:srgbClr val="A4A3A4"/>
          </p15:clr>
        </p15:guide>
        <p15:guide id="2" orient="horz" pos="3843" userDrawn="1">
          <p15:clr>
            <a:srgbClr val="A4A3A4"/>
          </p15:clr>
        </p15:guide>
        <p15:guide id="3" orient="horz" pos="3562" userDrawn="1">
          <p15:clr>
            <a:srgbClr val="A4A3A4"/>
          </p15:clr>
        </p15:guide>
        <p15:guide id="4" pos="7308" userDrawn="1">
          <p15:clr>
            <a:srgbClr val="A4A3A4"/>
          </p15:clr>
        </p15:guide>
        <p15:guide id="5" pos="373" userDrawn="1">
          <p15:clr>
            <a:srgbClr val="A4A3A4"/>
          </p15:clr>
        </p15:guide>
        <p15:guide id="6" pos="2328" userDrawn="1">
          <p15:clr>
            <a:srgbClr val="A4A3A4"/>
          </p15:clr>
        </p15:guide>
        <p15:guide id="7" pos="1949" userDrawn="1">
          <p15:clr>
            <a:srgbClr val="A4A3A4"/>
          </p15:clr>
        </p15:guide>
        <p15:guide id="8" pos="4276" userDrawn="1">
          <p15:clr>
            <a:srgbClr val="A4A3A4"/>
          </p15:clr>
        </p15:guide>
        <p15:guide id="9" pos="3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řešňák Petr" initials="TP" lastIdx="0" clrIdx="0">
    <p:extLst>
      <p:ext uri="{19B8F6BF-5375-455C-9EA6-DF929625EA0E}">
        <p15:presenceInfo xmlns:p15="http://schemas.microsoft.com/office/powerpoint/2012/main" userId="Třešňák Petr" providerId="None"/>
      </p:ext>
    </p:extLst>
  </p:cmAuthor>
  <p:cmAuthor id="2" name="Kristýna Metzlová" initials="KM" lastIdx="3" clrIdx="1">
    <p:extLst>
      <p:ext uri="{19B8F6BF-5375-455C-9EA6-DF929625EA0E}">
        <p15:presenceInfo xmlns:p15="http://schemas.microsoft.com/office/powerpoint/2012/main" userId="Kristýna Metzlová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07"/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26" y="336"/>
      </p:cViewPr>
      <p:guideLst>
        <p:guide orient="horz" pos="281"/>
        <p:guide orient="horz" pos="3843"/>
        <p:guide orient="horz" pos="3562"/>
        <p:guide pos="7308"/>
        <p:guide pos="373"/>
        <p:guide pos="2328"/>
        <p:guide pos="1949"/>
        <p:guide pos="4276"/>
        <p:guide pos="3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358" y="-102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1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cs-CZ" sz="14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</a:rPr>
              <a:t>Nárůst zásob 1.4. - 16.5.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Nárůst zásob 1.4. - 16.5.</c:v>
          </c:tx>
          <c:spPr>
            <a:solidFill>
              <a:srgbClr val="000000"/>
            </a:solidFill>
            <a:ln w="9528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9528">
                <a:solidFill>
                  <a:srgbClr val="00B05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A9B-4665-AAED-F15D5E4A5773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A9B-4665-AAED-F15D5E4A577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A9B-4665-AAED-F15D5E4A577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7A9B-4665-AAED-F15D5E4A577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A9B-4665-AAED-F15D5E4A577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7A9B-4665-AAED-F15D5E4A577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7A9B-4665-AAED-F15D5E4A577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7A9B-4665-AAED-F15D5E4A5773}"/>
              </c:ext>
            </c:extLst>
          </c:dPt>
          <c:dLbls>
            <c:dLbl>
              <c:idx val="0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926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A9B-4665-AAED-F15D5E4A5773}"/>
                </c:ext>
              </c:extLst>
            </c:dLbl>
            <c:dLbl>
              <c:idx val="1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18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A9B-4665-AAED-F15D5E4A5773}"/>
                </c:ext>
              </c:extLst>
            </c:dLbl>
            <c:dLbl>
              <c:idx val="2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414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7A9B-4665-AAED-F15D5E4A5773}"/>
                </c:ext>
              </c:extLst>
            </c:dLbl>
            <c:dLbl>
              <c:idx val="3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500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A9B-4665-AAED-F15D5E4A5773}"/>
                </c:ext>
              </c:extLst>
            </c:dLbl>
            <c:dLbl>
              <c:idx val="4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505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7A9B-4665-AAED-F15D5E4A5773}"/>
                </c:ext>
              </c:extLst>
            </c:dLbl>
            <c:dLbl>
              <c:idx val="5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320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7A9B-4665-AAED-F15D5E4A5773}"/>
                </c:ext>
              </c:extLst>
            </c:dLbl>
            <c:dLbl>
              <c:idx val="6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154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7A9B-4665-AAED-F15D5E4A5773}"/>
                </c:ext>
              </c:extLst>
            </c:dLbl>
            <c:dLbl>
              <c:idx val="7"/>
              <c:tx>
                <c:rich>
                  <a:bodyPr lIns="0" tIns="0" rIns="0" bIns="0"/>
                  <a:lstStyle/>
                  <a:p>
                    <a:pPr marL="0" marR="0" indent="0" algn="ctr" defTabSz="91440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tabLst/>
                      <a:defRPr sz="900" b="1" i="0" u="none" strike="noStrike" kern="1200" baseline="0">
                        <a:solidFill>
                          <a:srgbClr val="404040"/>
                        </a:solidFill>
                        <a:latin typeface="Calibri"/>
                      </a:defRPr>
                    </a:pPr>
                    <a:r>
                      <a:rPr lang="en-US" sz="900" b="1" i="0" u="none" strike="noStrike" kern="1200" cap="none" spc="0" baseline="0">
                        <a:solidFill>
                          <a:srgbClr val="404040"/>
                        </a:solidFill>
                        <a:uFillTx/>
                        <a:latin typeface="Calibri"/>
                      </a:rPr>
                      <a:t>212 m³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7A9B-4665-AAED-F15D5E4A57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900" b="1" i="0" u="none" strike="noStrike" kern="1200" baseline="0">
                    <a:solidFill>
                      <a:srgbClr val="404040"/>
                    </a:solidFill>
                    <a:latin typeface="Calibri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Lit>
              <c:formatCode>General</c:formatCode>
              <c:ptCount val="8"/>
              <c:pt idx="0">
                <c:v>2022</c:v>
              </c:pt>
              <c:pt idx="1">
                <c:v>2021</c:v>
              </c:pt>
              <c:pt idx="2">
                <c:v>2020</c:v>
              </c:pt>
              <c:pt idx="3">
                <c:v>2019</c:v>
              </c:pt>
              <c:pt idx="4">
                <c:v>2018</c:v>
              </c:pt>
              <c:pt idx="5">
                <c:v>2017</c:v>
              </c:pt>
              <c:pt idx="6">
                <c:v>2016</c:v>
              </c:pt>
              <c:pt idx="7">
                <c:v>2015</c:v>
              </c:pt>
            </c:numLit>
          </c:cat>
          <c:val>
            <c:numLit>
              <c:formatCode>General</c:formatCode>
              <c:ptCount val="8"/>
              <c:pt idx="0">
                <c:v>926</c:v>
              </c:pt>
              <c:pt idx="1">
                <c:v>18</c:v>
              </c:pt>
              <c:pt idx="2">
                <c:v>414</c:v>
              </c:pt>
              <c:pt idx="3">
                <c:v>500</c:v>
              </c:pt>
              <c:pt idx="4">
                <c:v>505</c:v>
              </c:pt>
              <c:pt idx="5">
                <c:v>320</c:v>
              </c:pt>
              <c:pt idx="6">
                <c:v>154</c:v>
              </c:pt>
              <c:pt idx="7">
                <c:v>212</c:v>
              </c:pt>
            </c:numLit>
          </c:val>
          <c:extLst>
            <c:ext xmlns:c16="http://schemas.microsoft.com/office/drawing/2014/chart" uri="{C3380CC4-5D6E-409C-BE32-E72D297353CC}">
              <c16:uniqueId val="{00000009-7A9B-4665-AAED-F15D5E4A5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786168"/>
        <c:axId val="509791416"/>
      </c:barChart>
      <c:valAx>
        <c:axId val="509791416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1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cs-CZ"/>
          </a:p>
        </c:txPr>
        <c:crossAx val="509786168"/>
        <c:crosses val="autoZero"/>
        <c:crossBetween val="between"/>
      </c:valAx>
      <c:catAx>
        <c:axId val="5097861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1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cs-CZ"/>
          </a:p>
        </c:txPr>
        <c:crossAx val="50979141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cs-CZ" sz="1000" b="0" i="0" u="none" strike="noStrike" kern="1200" baseline="0">
          <a:solidFill>
            <a:srgbClr val="000000"/>
          </a:solidFill>
          <a:latin typeface="Calibri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cs-CZ" sz="1400" b="1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cs-CZ" sz="1400" b="1" i="0" u="none" strike="noStrike" kern="1200" cap="none" spc="0" baseline="0">
                <a:solidFill>
                  <a:srgbClr val="595959"/>
                </a:solidFill>
                <a:uFillTx/>
                <a:latin typeface="Calibri"/>
              </a:rPr>
              <a:t>Nárůst naplněnosti 1.4. - 13.5.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Nárůst naplněnosti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9528">
                <a:solidFill>
                  <a:srgbClr val="00B05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852-44D5-AE1B-38D89BD487F9}"/>
              </c:ext>
            </c:extLst>
          </c:dPt>
          <c:cat>
            <c:strLit>
              <c:ptCount val="16"/>
              <c:pt idx="0">
                <c:v>Česká republika</c:v>
              </c:pt>
              <c:pt idx="1">
                <c:v>Rakousko</c:v>
              </c:pt>
              <c:pt idx="2">
                <c:v>Francie</c:v>
              </c:pt>
              <c:pt idx="3">
                <c:v>Belgie</c:v>
              </c:pt>
              <c:pt idx="4">
                <c:v>Nizozemsko</c:v>
              </c:pt>
              <c:pt idx="5">
                <c:v>Německo</c:v>
              </c:pt>
              <c:pt idx="6">
                <c:v>Itálie</c:v>
              </c:pt>
              <c:pt idx="7">
                <c:v>Polsko</c:v>
              </c:pt>
              <c:pt idx="8">
                <c:v>Dánsko</c:v>
              </c:pt>
              <c:pt idx="9">
                <c:v>Rumunsko</c:v>
              </c:pt>
              <c:pt idx="10">
                <c:v>Maďarsko</c:v>
              </c:pt>
              <c:pt idx="11">
                <c:v>Bulharsko</c:v>
              </c:pt>
              <c:pt idx="12">
                <c:v>Slovensko</c:v>
              </c:pt>
              <c:pt idx="13">
                <c:v>Portugalsko</c:v>
              </c:pt>
              <c:pt idx="14">
                <c:v>Španělsko</c:v>
              </c:pt>
              <c:pt idx="15">
                <c:v>Chorvatsko</c:v>
              </c:pt>
            </c:strLit>
          </c:cat>
          <c:val>
            <c:numLit>
              <c:formatCode>General</c:formatCode>
              <c:ptCount val="16"/>
              <c:pt idx="0">
                <c:v>1.9318181818181817</c:v>
              </c:pt>
              <c:pt idx="1">
                <c:v>0.90552441953562857</c:v>
              </c:pt>
              <c:pt idx="2">
                <c:v>0.77302631578947367</c:v>
              </c:pt>
              <c:pt idx="3">
                <c:v>0.67543859649122817</c:v>
              </c:pt>
              <c:pt idx="4">
                <c:v>0.54576271186440684</c:v>
              </c:pt>
              <c:pt idx="5">
                <c:v>0.48442367601246095</c:v>
              </c:pt>
              <c:pt idx="6">
                <c:v>0.41086587436332761</c:v>
              </c:pt>
              <c:pt idx="7">
                <c:v>0.35775862068965519</c:v>
              </c:pt>
              <c:pt idx="8">
                <c:v>0.36778115501519754</c:v>
              </c:pt>
              <c:pt idx="9">
                <c:v>0.32812499999999994</c:v>
              </c:pt>
              <c:pt idx="10">
                <c:v>0.26153846153846144</c:v>
              </c:pt>
              <c:pt idx="11">
                <c:v>0.20408163265306117</c:v>
              </c:pt>
              <c:pt idx="12">
                <c:v>0.25210084033613445</c:v>
              </c:pt>
              <c:pt idx="13">
                <c:v>0.12142857142857154</c:v>
              </c:pt>
              <c:pt idx="14">
                <c:v>0.13567839195979914</c:v>
              </c:pt>
              <c:pt idx="15">
                <c:v>4.5977011494252915E-2</c:v>
              </c:pt>
            </c:numLit>
          </c:val>
          <c:extLst>
            <c:ext xmlns:c16="http://schemas.microsoft.com/office/drawing/2014/chart" uri="{C3380CC4-5D6E-409C-BE32-E72D297353CC}">
              <c16:uniqueId val="{00000002-7852-44D5-AE1B-38D89BD48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792072"/>
        <c:axId val="509793384"/>
      </c:barChart>
      <c:valAx>
        <c:axId val="509793384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0\.00%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cs-CZ" sz="900" b="1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cs-CZ"/>
          </a:p>
        </c:txPr>
        <c:crossAx val="509792072"/>
        <c:crosses val="autoZero"/>
        <c:crossBetween val="between"/>
      </c:valAx>
      <c:catAx>
        <c:axId val="509792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cs-CZ" sz="900" b="1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cs-CZ"/>
          </a:p>
        </c:txPr>
        <c:crossAx val="50979338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cs-CZ" sz="1000" b="0" i="0" u="none" strike="noStrike" kern="1200" baseline="0">
          <a:solidFill>
            <a:srgbClr val="000000"/>
          </a:solidFill>
          <a:latin typeface="Calibri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Nárůst 1.4.-</a:t>
            </a:r>
            <a:r>
              <a:rPr lang="cs-CZ" b="1"/>
              <a:t> </a:t>
            </a:r>
            <a:r>
              <a:rPr lang="en-US" b="1"/>
              <a:t>13.5. MWh/obyvatelé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List2!$B$1</c:f>
              <c:strCache>
                <c:ptCount val="1"/>
                <c:pt idx="0">
                  <c:v>Nárůst 1.4.-13.5. MWh/obyvatelé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78-4077-9D3D-10CD45EC86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List2!$A$2:$A$17</c:f>
              <c:strCache>
                <c:ptCount val="16"/>
                <c:pt idx="0">
                  <c:v>Rakousko</c:v>
                </c:pt>
                <c:pt idx="1">
                  <c:v>Nizozemsko</c:v>
                </c:pt>
                <c:pt idx="2">
                  <c:v>Česká republika</c:v>
                </c:pt>
                <c:pt idx="3">
                  <c:v>Slovensko</c:v>
                </c:pt>
                <c:pt idx="4">
                  <c:v>Itálie</c:v>
                </c:pt>
                <c:pt idx="5">
                  <c:v>Německo</c:v>
                </c:pt>
                <c:pt idx="6">
                  <c:v>Maďarsko</c:v>
                </c:pt>
                <c:pt idx="7">
                  <c:v>Francie</c:v>
                </c:pt>
                <c:pt idx="8">
                  <c:v>Polsko</c:v>
                </c:pt>
                <c:pt idx="9">
                  <c:v>Dánsko</c:v>
                </c:pt>
                <c:pt idx="10">
                  <c:v>Rumunsko</c:v>
                </c:pt>
                <c:pt idx="11">
                  <c:v>Belgie</c:v>
                </c:pt>
                <c:pt idx="12">
                  <c:v>Španělsko</c:v>
                </c:pt>
                <c:pt idx="13">
                  <c:v>Portugalsko</c:v>
                </c:pt>
                <c:pt idx="14">
                  <c:v>Bulharsko</c:v>
                </c:pt>
                <c:pt idx="15">
                  <c:v>Chorvatsko</c:v>
                </c:pt>
              </c:strCache>
            </c:strRef>
          </c:cat>
          <c:val>
            <c:numRef>
              <c:f>List2!$B$2:$B$17</c:f>
              <c:numCache>
                <c:formatCode>0.00</c:formatCode>
                <c:ptCount val="16"/>
                <c:pt idx="0">
                  <c:v>1.2683637994841315</c:v>
                </c:pt>
                <c:pt idx="1">
                  <c:v>0.923165137614679</c:v>
                </c:pt>
                <c:pt idx="2">
                  <c:v>0.79439252336448596</c:v>
                </c:pt>
                <c:pt idx="3">
                  <c:v>0.54955119985345302</c:v>
                </c:pt>
                <c:pt idx="4">
                  <c:v>0.40638119227539876</c:v>
                </c:pt>
                <c:pt idx="5">
                  <c:v>0.37361845266698696</c:v>
                </c:pt>
                <c:pt idx="6">
                  <c:v>0.34871794871794859</c:v>
                </c:pt>
                <c:pt idx="7">
                  <c:v>0.34871642676955039</c:v>
                </c:pt>
                <c:pt idx="8">
                  <c:v>0.21870882740447961</c:v>
                </c:pt>
                <c:pt idx="9">
                  <c:v>0.20751157605899503</c:v>
                </c:pt>
                <c:pt idx="10">
                  <c:v>0.10886469673405907</c:v>
                </c:pt>
                <c:pt idx="11">
                  <c:v>6.6608996539792381E-2</c:v>
                </c:pt>
                <c:pt idx="12">
                  <c:v>5.7022175290390768E-2</c:v>
                </c:pt>
                <c:pt idx="13">
                  <c:v>3.2977691561590715E-2</c:v>
                </c:pt>
                <c:pt idx="14">
                  <c:v>2.8872527789807988E-2</c:v>
                </c:pt>
                <c:pt idx="15">
                  <c:v>9.883864591055112E-3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78-4077-9D3D-10CD45EC8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998776"/>
        <c:axId val="732995824"/>
      </c:barChart>
      <c:catAx>
        <c:axId val="73299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32995824"/>
        <c:crosses val="autoZero"/>
        <c:auto val="1"/>
        <c:lblAlgn val="ctr"/>
        <c:lblOffset val="100"/>
        <c:noMultiLvlLbl val="0"/>
      </c:catAx>
      <c:valAx>
        <c:axId val="73299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32998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4734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16.05.2022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16.05.2022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1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6468534" y="2844801"/>
            <a:ext cx="5724417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6"/>
            <a:ext cx="3094567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7" y="446089"/>
            <a:ext cx="10989733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7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7" y="5806475"/>
            <a:ext cx="22656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00" y="3632034"/>
            <a:ext cx="54048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667" y="1000087"/>
            <a:ext cx="10989733" cy="465458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8150" y="446089"/>
            <a:ext cx="4813300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667" y="446089"/>
            <a:ext cx="5604933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8151" y="876975"/>
            <a:ext cx="4813300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667" y="1000086"/>
            <a:ext cx="11008784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1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6468534" y="2844801"/>
            <a:ext cx="5724417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6"/>
            <a:ext cx="3094567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667" y="1800001"/>
            <a:ext cx="1098973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7" y="5806475"/>
            <a:ext cx="22656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00" y="3632034"/>
            <a:ext cx="54048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199" y="3632034"/>
            <a:ext cx="54048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 userDrawn="1"/>
        </p:nvSpPr>
        <p:spPr>
          <a:xfrm>
            <a:off x="1" y="1"/>
            <a:ext cx="12191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695701" y="6100764"/>
            <a:ext cx="2400299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Jozef Síkela</a:t>
            </a:r>
          </a:p>
          <a:p>
            <a:r>
              <a:rPr lang="cs-CZ" sz="900" dirty="0">
                <a:solidFill>
                  <a:schemeClr val="bg1"/>
                </a:solidFill>
              </a:rPr>
              <a:t>MPO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92667" y="6100764"/>
            <a:ext cx="2501900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Dopady cen energií a pohonných hmot </a:t>
            </a: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1133" y="1596159"/>
            <a:ext cx="10989733" cy="677108"/>
          </a:xfrm>
        </p:spPr>
        <p:txBody>
          <a:bodyPr/>
          <a:lstStyle/>
          <a:p>
            <a:r>
              <a:rPr lang="cs-CZ" sz="4400" b="1" dirty="0"/>
              <a:t>Plán</a:t>
            </a:r>
            <a:r>
              <a:rPr lang="cs-CZ" sz="4400" dirty="0"/>
              <a:t> </a:t>
            </a:r>
            <a:r>
              <a:rPr lang="cs-CZ" sz="4400" b="1" dirty="0"/>
              <a:t>energetické bezpečnosti pro příští zimu</a:t>
            </a:r>
            <a:r>
              <a:rPr lang="cs-CZ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6DE7C896-88B0-4DE1-8D40-3DFFFB7E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Dědictví energeticky</a:t>
            </a:r>
            <a:r>
              <a:rPr lang="cs-CZ" b="1" dirty="0"/>
              <a:t> </a:t>
            </a:r>
            <a:r>
              <a:rPr lang="cs-CZ" b="1" dirty="0">
                <a:solidFill>
                  <a:srgbClr val="FF0000"/>
                </a:solidFill>
              </a:rPr>
              <a:t>nebezpečné vlády Andreje </a:t>
            </a:r>
            <a:r>
              <a:rPr lang="cs-CZ" b="1" dirty="0" err="1">
                <a:solidFill>
                  <a:srgbClr val="FF0000"/>
                </a:solidFill>
              </a:rPr>
              <a:t>Babiše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555618F5-F6A5-4C71-B87D-5C0BE1C49C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425" y="1838227"/>
            <a:ext cx="5083489" cy="38164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2600" dirty="0"/>
              <a:t>Zranitelnost vůči ruskému diktátorovi Vladimiru </a:t>
            </a:r>
            <a:r>
              <a:rPr lang="cs-CZ" sz="2600" dirty="0" err="1"/>
              <a:t>Putinovi</a:t>
            </a:r>
            <a:endParaRPr lang="cs-CZ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600" dirty="0"/>
              <a:t>Omezení dostát morálním povinnostem vůči Ukrajincům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600" dirty="0"/>
              <a:t>Nejnižší zásoby plynu minimálně od roku 2014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6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819ABDC-579B-4750-A572-C42243653D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914" y="1339196"/>
            <a:ext cx="7671965" cy="43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E66B8A-B2A6-4E6C-8735-93158E192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Zásoby plynu rostou výrazně rychleji než dřív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843EC089-E1DB-49CC-A07E-3F635DB542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1066180"/>
              </p:ext>
            </p:extLst>
          </p:nvPr>
        </p:nvGraphicFramePr>
        <p:xfrm>
          <a:off x="1644768" y="1178560"/>
          <a:ext cx="8902464" cy="4798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04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9CC851-434B-42CF-B51A-693EC08B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Jak jsou na tom tuzemské zásoby oproti Evropě</a:t>
            </a:r>
            <a:endParaRPr lang="cs-CZ" dirty="0"/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1D815C25-C3CE-49DC-A8D4-DD6C131E9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832913"/>
              </p:ext>
            </p:extLst>
          </p:nvPr>
        </p:nvGraphicFramePr>
        <p:xfrm>
          <a:off x="1703579" y="1135857"/>
          <a:ext cx="9231513" cy="4812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21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A6AF78-F420-4C00-8B66-593849205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Jak jsou na tom tuzemské zásoby oproti Evropě</a:t>
            </a:r>
            <a:endParaRPr lang="cs-CZ" dirty="0"/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C3355070-DC7D-4F5E-AC76-9BBF5D21F7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3491793"/>
              </p:ext>
            </p:extLst>
          </p:nvPr>
        </p:nvGraphicFramePr>
        <p:xfrm>
          <a:off x="1366345" y="1093076"/>
          <a:ext cx="8513379" cy="4960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5638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64F326-E043-4E9E-ACBD-810EEDCD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Koncepční státní nákupy plynu – státní obchodník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D183E2B-FD78-45E2-84EE-0DFFB3ECA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6089" y="1471427"/>
            <a:ext cx="4446310" cy="465458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Posílení energetické bezpečnosti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Větší vliv na tuzemské zásoby plynu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Levnější nákupy plynu přímo od producentů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F941F84-D03E-4D6E-9BE2-BF549A648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3" y="1203324"/>
            <a:ext cx="7035538" cy="39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48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1CDBE3-F7D3-4B30-9811-824B25E76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54" y="446088"/>
            <a:ext cx="10989732" cy="553998"/>
          </a:xfrm>
        </p:spPr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Státní vliv na zásoby plynu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D3AE53F-C152-478B-861C-4FAE3B5DA7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5215" y="1169770"/>
            <a:ext cx="9409173" cy="465458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Motivace pomocí kompenzace rozdílu mezi vysokými současnými cenami plynu a případnými nižšími zimními cenami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Cílem zajistit naplněnost zásobníků na 80 %, tedy cca 2,8 miliardy kubíků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První aukce kapacit minulý týden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Naskladnění 50 milionů metrů krychlových za cenu 25 korun za </a:t>
            </a:r>
            <a:r>
              <a:rPr lang="cs-CZ" dirty="0" err="1">
                <a:solidFill>
                  <a:srgbClr val="008E07"/>
                </a:solidFill>
              </a:rPr>
              <a:t>MWh</a:t>
            </a:r>
            <a:r>
              <a:rPr lang="cs-CZ" dirty="0">
                <a:solidFill>
                  <a:srgbClr val="008E07"/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Státní pravidla uvolňování takto naskladněných zásob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Postupné vyskladňování po celou zimu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Kontrolní data 1.11., 30.11., 31.12. a 31.1.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422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3E3E04-4EEF-4F77-A694-5E96FA2A3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Use </a:t>
            </a:r>
            <a:r>
              <a:rPr lang="cs-CZ" b="1" dirty="0" err="1">
                <a:solidFill>
                  <a:srgbClr val="00B050"/>
                </a:solidFill>
              </a:rPr>
              <a:t>it</a:t>
            </a:r>
            <a:r>
              <a:rPr lang="cs-CZ" b="1" dirty="0">
                <a:solidFill>
                  <a:srgbClr val="00B050"/>
                </a:solidFill>
              </a:rPr>
              <a:t> </a:t>
            </a:r>
            <a:r>
              <a:rPr lang="cs-CZ" b="1" dirty="0" err="1">
                <a:solidFill>
                  <a:srgbClr val="00B050"/>
                </a:solidFill>
              </a:rPr>
              <a:t>or</a:t>
            </a:r>
            <a:r>
              <a:rPr lang="cs-CZ" b="1" dirty="0">
                <a:solidFill>
                  <a:srgbClr val="00B050"/>
                </a:solidFill>
              </a:rPr>
              <a:t> lose </a:t>
            </a:r>
            <a:r>
              <a:rPr lang="cs-CZ" b="1" dirty="0" err="1">
                <a:solidFill>
                  <a:srgbClr val="00B050"/>
                </a:solidFill>
              </a:rPr>
              <a:t>it</a:t>
            </a:r>
            <a:r>
              <a:rPr lang="cs-CZ" b="1" dirty="0">
                <a:solidFill>
                  <a:srgbClr val="00B050"/>
                </a:solidFill>
              </a:rPr>
              <a:t> – Poučení </a:t>
            </a:r>
            <a:r>
              <a:rPr lang="cs-CZ" b="1" dirty="0" err="1">
                <a:solidFill>
                  <a:srgbClr val="00B050"/>
                </a:solidFill>
              </a:rPr>
              <a:t>Gazpromem</a:t>
            </a:r>
            <a:endParaRPr lang="cs-CZ" b="1" dirty="0">
              <a:solidFill>
                <a:srgbClr val="00B050"/>
              </a:solidFill>
            </a:endParaRP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5B28EB-085A-4282-8637-91DB9E00A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Posílení energetické bezpečnosti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Rusko zneužívá energetiku jako zbraň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Zásobníky </a:t>
            </a:r>
            <a:r>
              <a:rPr lang="cs-CZ" dirty="0" err="1">
                <a:solidFill>
                  <a:srgbClr val="008E07"/>
                </a:solidFill>
              </a:rPr>
              <a:t>Gazpromu</a:t>
            </a:r>
            <a:r>
              <a:rPr lang="cs-CZ" dirty="0">
                <a:solidFill>
                  <a:srgbClr val="008E07"/>
                </a:solidFill>
              </a:rPr>
              <a:t> poloprázdné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Ochrana před opakováním této strategie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Kdo nevyužije kapacitu, přijde o ní</a:t>
            </a:r>
          </a:p>
        </p:txBody>
      </p:sp>
    </p:spTree>
    <p:extLst>
      <p:ext uri="{BB962C8B-B14F-4D97-AF65-F5344CB8AC3E}">
        <p14:creationId xmlns:p14="http://schemas.microsoft.com/office/powerpoint/2010/main" val="286592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E5AD6D-8404-4493-A322-E176D1C3B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Energetické úspory – začínáme u sebe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5580BEE8-173A-4E20-A562-085B3A8DD4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668" y="1222408"/>
            <a:ext cx="8195198" cy="4432268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Velký potenciál posílit energetickou bezpečnost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Nižší teplota v kancelářích a na chodbách, nižší teplota vody, úsporná svítidla, pohybová čidla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Úspory elektřiny o 20 procent a plynu o 24 procent v budově Na Františku 32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Manuál pro energetické úspory ve veřejných institucích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Okamžité úspory – vytápění, klimatizace, monitoring spotřeby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Investiční opatření – zateplení, úsporné osvětlení, výměny oken</a:t>
            </a:r>
          </a:p>
          <a:p>
            <a:pPr marL="0" indent="0">
              <a:spcBef>
                <a:spcPts val="1200"/>
              </a:spcBef>
              <a:buNone/>
            </a:pPr>
            <a:endParaRPr lang="cs-CZ" dirty="0"/>
          </a:p>
          <a:p>
            <a:pPr marL="0" indent="0">
              <a:spcBef>
                <a:spcPts val="1200"/>
              </a:spcBef>
              <a:buNone/>
            </a:pPr>
            <a:endParaRPr lang="cs-CZ" dirty="0"/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>
              <a:spcBef>
                <a:spcPts val="1200"/>
              </a:spcBef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888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F76FDE-DB77-4215-9ED5-16A612D84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322" y="264619"/>
            <a:ext cx="10989732" cy="553998"/>
          </a:xfrm>
        </p:spPr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Osvěta mezi zaměstnanci veřejných institucí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988CB44-8859-402C-872F-4F14FAD881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1E4048A-7B6A-4616-9CC6-4E23CB827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27486"/>
            <a:ext cx="3320881" cy="493042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AC850EE-7439-47F0-8178-1643A8E7FD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31" y="927486"/>
            <a:ext cx="3488403" cy="493042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C276F8B-471B-4CCE-B059-EE4712F1E9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26" y="927486"/>
            <a:ext cx="3488404" cy="493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50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138E08-9F23-4260-820F-B4A683C04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50"/>
                </a:solidFill>
              </a:rPr>
              <a:t>Energetické úspory – pomoc pro firmy i domácnosti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E7FC038-A093-4580-BC38-79D5D7DD84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667" y="1000087"/>
            <a:ext cx="10466760" cy="465458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EKIS – Poradenství v oblasti energetických úspor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Dotační výzva na modernizaci teplárenských sítí - 1,6 miliardy korun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renovace veřejného osvětlení pro obce - 1,7 miliardy korun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8E07"/>
                </a:solidFill>
              </a:rPr>
              <a:t>Červenec – výzva na podporu energetických úspor v podnicích - 10 miliard korun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721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Prostor na dotazy</a:t>
            </a:r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theme/theme1.xml><?xml version="1.0" encoding="utf-8"?>
<a:theme xmlns:a="http://schemas.openxmlformats.org/drawingml/2006/main" name="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A</Template>
  <TotalTime>4259</TotalTime>
  <Words>338</Words>
  <Application>Microsoft Office PowerPoint</Application>
  <PresentationFormat>Širokoúhlá obrazovka</PresentationFormat>
  <Paragraphs>53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Předloha V1</vt:lpstr>
      <vt:lpstr>Plán energetické bezpečnosti pro příští zimu </vt:lpstr>
      <vt:lpstr>Dědictví energeticky nebezpečné vlády Andreje Babiše</vt:lpstr>
      <vt:lpstr>Zásoby plynu rostou výrazně rychleji než dřív</vt:lpstr>
      <vt:lpstr>Jak jsou na tom tuzemské zásoby oproti Evropě</vt:lpstr>
      <vt:lpstr>Jak jsou na tom tuzemské zásoby oproti Evropě</vt:lpstr>
      <vt:lpstr>Koncepční státní nákupy plynu – státní obchodník</vt:lpstr>
      <vt:lpstr>Státní vliv na zásoby plynu</vt:lpstr>
      <vt:lpstr>Use it or lose it – Poučení Gazpromem</vt:lpstr>
      <vt:lpstr>Energetické úspory – začínáme u sebe</vt:lpstr>
      <vt:lpstr>Osvěta mezi zaměstnanci veřejných institucí</vt:lpstr>
      <vt:lpstr>Energetické úspory – pomoc pro firmy i domácnosti</vt:lpstr>
      <vt:lpstr>Prostor na dotazy</vt:lpstr>
    </vt:vector>
  </TitlesOfParts>
  <Company>S-Comp Centre CZ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Olejníková Jana</dc:creator>
  <cp:lastModifiedBy>Švehlová Lucie</cp:lastModifiedBy>
  <cp:revision>62</cp:revision>
  <dcterms:created xsi:type="dcterms:W3CDTF">2022-03-29T10:56:17Z</dcterms:created>
  <dcterms:modified xsi:type="dcterms:W3CDTF">2022-05-16T14:18:33Z</dcterms:modified>
</cp:coreProperties>
</file>